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sz="1200" dirty="0"/>
              <a:t>The graph below reflects your current stage of maturity in relation to </a:t>
            </a:r>
            <a:r>
              <a:rPr lang="en-GB" sz="1200" b="1" dirty="0"/>
              <a:t>strategy</a:t>
            </a:r>
            <a:r>
              <a:rPr lang="en-GB" sz="1200"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talent</a:t>
            </a:r>
            <a:r>
              <a:rPr lang="en-GB" sz="1200"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1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processes</a:t>
            </a:r>
            <a:r>
              <a:rPr lang="en-GB" sz="1200"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18335"/>
            <a:ext cx="9191625" cy="334963"/>
          </a:xfrm>
        </p:spPr>
        <p:txBody>
          <a:bodyPr/>
          <a:lstStyle/>
          <a:p>
            <a:r>
              <a:rPr lang="en-GB" sz="1100" dirty="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data</a:t>
            </a:r>
            <a:r>
              <a:rPr lang="en-GB" sz="1200"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43146"/>
            <a:ext cx="9191625" cy="334963"/>
          </a:xfrm>
        </p:spPr>
        <p:txBody>
          <a:bodyPr/>
          <a:lstStyle/>
          <a:p>
            <a:r>
              <a:rPr lang="en-GB" sz="11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measurement</a:t>
            </a:r>
            <a:r>
              <a:rPr lang="en-GB" sz="1200"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36531"/>
            <a:ext cx="9464041" cy="334963"/>
          </a:xfrm>
        </p:spPr>
        <p:txBody>
          <a:bodyPr/>
          <a:lstStyle/>
          <a:p>
            <a:r>
              <a:rPr lang="en-GB" sz="11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46470"/>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100" dirty="0"/>
              <a:t>The table below outlines the recommended actions to close gaps towards intended future state across the Measurement dimension. </a:t>
            </a:r>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reporting</a:t>
            </a:r>
            <a:r>
              <a:rPr lang="en-GB" sz="1200"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1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dirty="0"/>
              <a:t>The graph below reflects your current stage of maturity in relation to </a:t>
            </a:r>
            <a:r>
              <a:rPr lang="en-GB" sz="1200" b="1" dirty="0"/>
              <a:t>technology</a:t>
            </a:r>
            <a:r>
              <a:rPr lang="en-GB" sz="1200"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dirty="0"/>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1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4023360" y="1024128"/>
            <a:ext cx="6400800" cy="457200"/>
          </a:xfrm>
          <a:prstGeom prst="rect">
            <a:avLst/>
          </a:prstGeom>
          <a:noFill/>
        </p:spPr>
        <p:txBody>
          <a:bodyPr wrap="none" tIns="0" bIns="0" lIns="0" rIns="0"/>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640080" y="1216152"/>
            <a:ext cx="6400800" cy="457200"/>
          </a:xfrm>
          <a:prstGeom prst="rect">
            <a:avLst/>
          </a:prstGeom>
          <a:noFill/>
        </p:spPr>
        <p:txBody>
          <a:bodyPr wrap="none" tIns="0" bIns="0" lIns="0" rIns="0"/>
          <a:lstStyle/>
          <a:p>
            <a:pPr algn="l">
              <a:defRPr b="0" sz="950">
                <a:solidFill>
                  <a:srgbClr val="425369"/>
                </a:solidFill>
                <a:latin typeface="Avenir Next"/>
              </a:defRPr>
            </a:pPr>
            <a:r>
              <a:rPr/>
              <a:t>and Reporting Framework.</a:t>
            </a: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75488"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98755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4270</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189</cp:revision>
  <cp:lastPrinted>2023-10-27T06:48:18Z</cp:lastPrinted>
  <dcterms:created xsi:type="dcterms:W3CDTF">2018-01-08T18:03:55Z</dcterms:created>
  <dcterms:modified xsi:type="dcterms:W3CDTF">2024-04-17T07:42:58Z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